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56" r:id="rId3"/>
    <p:sldId id="257" r:id="rId4"/>
    <p:sldId id="258" r:id="rId5"/>
    <p:sldId id="259" r:id="rId6"/>
    <p:sldId id="262" r:id="rId7"/>
    <p:sldId id="263" r:id="rId8"/>
    <p:sldId id="264" r:id="rId9"/>
    <p:sldId id="266" r:id="rId10"/>
    <p:sldId id="267" r:id="rId11"/>
    <p:sldId id="269" r:id="rId1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6" d="100"/>
          <a:sy n="66" d="100"/>
        </p:scale>
        <p:origin x="8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EFCDD9D-8CE7-4B63-9809-75370FC75DDD}" type="datetimeFigureOut">
              <a:rPr lang="ru-RU" smtClean="0"/>
              <a:t>12.04.2020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FB1712C-ECB8-466D-9123-8B8F1A7EA8DB}" type="slidenum">
              <a:rPr lang="ru-RU" smtClean="0"/>
              <a:t>‹#›</a:t>
            </a:fld>
            <a:endParaRPr lang="ru-RU"/>
          </a:p>
        </p:txBody>
      </p:sp>
    </p:spTree>
    <p:extLst>
      <p:ext uri="{BB962C8B-B14F-4D97-AF65-F5344CB8AC3E}">
        <p14:creationId xmlns:p14="http://schemas.microsoft.com/office/powerpoint/2010/main" val="1436956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EFCDD9D-8CE7-4B63-9809-75370FC75DDD}" type="datetimeFigureOut">
              <a:rPr lang="ru-RU" smtClean="0"/>
              <a:t>12.04.2020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FB1712C-ECB8-466D-9123-8B8F1A7EA8DB}" type="slidenum">
              <a:rPr lang="ru-RU" smtClean="0"/>
              <a:t>‹#›</a:t>
            </a:fld>
            <a:endParaRPr lang="ru-RU"/>
          </a:p>
        </p:txBody>
      </p:sp>
    </p:spTree>
    <p:extLst>
      <p:ext uri="{BB962C8B-B14F-4D97-AF65-F5344CB8AC3E}">
        <p14:creationId xmlns:p14="http://schemas.microsoft.com/office/powerpoint/2010/main" val="3023793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EFCDD9D-8CE7-4B63-9809-75370FC75DDD}" type="datetimeFigureOut">
              <a:rPr lang="ru-RU" smtClean="0"/>
              <a:t>12.04.2020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FB1712C-ECB8-466D-9123-8B8F1A7EA8DB}" type="slidenum">
              <a:rPr lang="ru-RU" smtClean="0"/>
              <a:t>‹#›</a:t>
            </a:fld>
            <a:endParaRPr lang="ru-RU"/>
          </a:p>
        </p:txBody>
      </p:sp>
    </p:spTree>
    <p:extLst>
      <p:ext uri="{BB962C8B-B14F-4D97-AF65-F5344CB8AC3E}">
        <p14:creationId xmlns:p14="http://schemas.microsoft.com/office/powerpoint/2010/main" val="1026797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EFCDD9D-8CE7-4B63-9809-75370FC75DDD}" type="datetimeFigureOut">
              <a:rPr lang="ru-RU" smtClean="0"/>
              <a:t>12.04.2020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FB1712C-ECB8-466D-9123-8B8F1A7EA8DB}" type="slidenum">
              <a:rPr lang="ru-RU" smtClean="0"/>
              <a:t>‹#›</a:t>
            </a:fld>
            <a:endParaRPr lang="ru-RU"/>
          </a:p>
        </p:txBody>
      </p:sp>
    </p:spTree>
    <p:extLst>
      <p:ext uri="{BB962C8B-B14F-4D97-AF65-F5344CB8AC3E}">
        <p14:creationId xmlns:p14="http://schemas.microsoft.com/office/powerpoint/2010/main" val="60928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EFCDD9D-8CE7-4B63-9809-75370FC75DDD}" type="datetimeFigureOut">
              <a:rPr lang="ru-RU" smtClean="0"/>
              <a:t>12.04.2020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FB1712C-ECB8-466D-9123-8B8F1A7EA8DB}" type="slidenum">
              <a:rPr lang="ru-RU" smtClean="0"/>
              <a:t>‹#›</a:t>
            </a:fld>
            <a:endParaRPr lang="ru-RU"/>
          </a:p>
        </p:txBody>
      </p:sp>
    </p:spTree>
    <p:extLst>
      <p:ext uri="{BB962C8B-B14F-4D97-AF65-F5344CB8AC3E}">
        <p14:creationId xmlns:p14="http://schemas.microsoft.com/office/powerpoint/2010/main" val="360753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EFCDD9D-8CE7-4B63-9809-75370FC75DDD}" type="datetimeFigureOut">
              <a:rPr lang="ru-RU" smtClean="0"/>
              <a:t>12.04.2020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FB1712C-ECB8-466D-9123-8B8F1A7EA8DB}" type="slidenum">
              <a:rPr lang="ru-RU" smtClean="0"/>
              <a:t>‹#›</a:t>
            </a:fld>
            <a:endParaRPr lang="ru-RU"/>
          </a:p>
        </p:txBody>
      </p:sp>
    </p:spTree>
    <p:extLst>
      <p:ext uri="{BB962C8B-B14F-4D97-AF65-F5344CB8AC3E}">
        <p14:creationId xmlns:p14="http://schemas.microsoft.com/office/powerpoint/2010/main" val="390445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EFCDD9D-8CE7-4B63-9809-75370FC75DDD}" type="datetimeFigureOut">
              <a:rPr lang="ru-RU" smtClean="0"/>
              <a:t>12.04.2020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FB1712C-ECB8-466D-9123-8B8F1A7EA8DB}" type="slidenum">
              <a:rPr lang="ru-RU" smtClean="0"/>
              <a:t>‹#›</a:t>
            </a:fld>
            <a:endParaRPr lang="ru-RU"/>
          </a:p>
        </p:txBody>
      </p:sp>
    </p:spTree>
    <p:extLst>
      <p:ext uri="{BB962C8B-B14F-4D97-AF65-F5344CB8AC3E}">
        <p14:creationId xmlns:p14="http://schemas.microsoft.com/office/powerpoint/2010/main" val="4006353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EFCDD9D-8CE7-4B63-9809-75370FC75DDD}" type="datetimeFigureOut">
              <a:rPr lang="ru-RU" smtClean="0"/>
              <a:t>12.04.2020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FB1712C-ECB8-466D-9123-8B8F1A7EA8DB}" type="slidenum">
              <a:rPr lang="ru-RU" smtClean="0"/>
              <a:t>‹#›</a:t>
            </a:fld>
            <a:endParaRPr lang="ru-RU"/>
          </a:p>
        </p:txBody>
      </p:sp>
    </p:spTree>
    <p:extLst>
      <p:ext uri="{BB962C8B-B14F-4D97-AF65-F5344CB8AC3E}">
        <p14:creationId xmlns:p14="http://schemas.microsoft.com/office/powerpoint/2010/main" val="3775957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EFCDD9D-8CE7-4B63-9809-75370FC75DDD}" type="datetimeFigureOut">
              <a:rPr lang="ru-RU" smtClean="0"/>
              <a:t>12.04.2020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FB1712C-ECB8-466D-9123-8B8F1A7EA8DB}" type="slidenum">
              <a:rPr lang="ru-RU" smtClean="0"/>
              <a:t>‹#›</a:t>
            </a:fld>
            <a:endParaRPr lang="ru-RU"/>
          </a:p>
        </p:txBody>
      </p:sp>
    </p:spTree>
    <p:extLst>
      <p:ext uri="{BB962C8B-B14F-4D97-AF65-F5344CB8AC3E}">
        <p14:creationId xmlns:p14="http://schemas.microsoft.com/office/powerpoint/2010/main" val="4122477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EFCDD9D-8CE7-4B63-9809-75370FC75DDD}" type="datetimeFigureOut">
              <a:rPr lang="ru-RU" smtClean="0"/>
              <a:t>12.04.2020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FB1712C-ECB8-466D-9123-8B8F1A7EA8DB}" type="slidenum">
              <a:rPr lang="ru-RU" smtClean="0"/>
              <a:t>‹#›</a:t>
            </a:fld>
            <a:endParaRPr lang="ru-RU"/>
          </a:p>
        </p:txBody>
      </p:sp>
    </p:spTree>
    <p:extLst>
      <p:ext uri="{BB962C8B-B14F-4D97-AF65-F5344CB8AC3E}">
        <p14:creationId xmlns:p14="http://schemas.microsoft.com/office/powerpoint/2010/main" val="2293167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EFCDD9D-8CE7-4B63-9809-75370FC75DDD}" type="datetimeFigureOut">
              <a:rPr lang="ru-RU" smtClean="0"/>
              <a:t>12.04.2020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FB1712C-ECB8-466D-9123-8B8F1A7EA8DB}" type="slidenum">
              <a:rPr lang="ru-RU" smtClean="0"/>
              <a:t>‹#›</a:t>
            </a:fld>
            <a:endParaRPr lang="ru-RU"/>
          </a:p>
        </p:txBody>
      </p:sp>
    </p:spTree>
    <p:extLst>
      <p:ext uri="{BB962C8B-B14F-4D97-AF65-F5344CB8AC3E}">
        <p14:creationId xmlns:p14="http://schemas.microsoft.com/office/powerpoint/2010/main" val="1081776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FCDD9D-8CE7-4B63-9809-75370FC75DDD}" type="datetimeFigureOut">
              <a:rPr lang="ru-RU" smtClean="0"/>
              <a:t>12.04.2020</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B1712C-ECB8-466D-9123-8B8F1A7EA8DB}" type="slidenum">
              <a:rPr lang="ru-RU" smtClean="0"/>
              <a:t>‹#›</a:t>
            </a:fld>
            <a:endParaRPr lang="ru-RU"/>
          </a:p>
        </p:txBody>
      </p:sp>
    </p:spTree>
    <p:extLst>
      <p:ext uri="{BB962C8B-B14F-4D97-AF65-F5344CB8AC3E}">
        <p14:creationId xmlns:p14="http://schemas.microsoft.com/office/powerpoint/2010/main" val="30943099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44600" y="870857"/>
            <a:ext cx="10515600" cy="5538334"/>
          </a:xfrm>
        </p:spPr>
        <p:txBody>
          <a:bodyPr/>
          <a:lstStyle/>
          <a:p>
            <a:pPr marL="0" indent="0" algn="ctr">
              <a:buNone/>
            </a:pPr>
            <a:r>
              <a:rPr lang="kk-KZ" sz="4400" b="1" dirty="0">
                <a:solidFill>
                  <a:srgbClr val="002060"/>
                </a:solidFill>
                <a:latin typeface="Times New Roman" panose="02020603050405020304" pitchFamily="18" charset="0"/>
                <a:cs typeface="Times New Roman" panose="02020603050405020304" pitchFamily="18" charset="0"/>
              </a:rPr>
              <a:t>Бюджеттік жоспарлау, функционалдау көрсеткіштерін бақылау </a:t>
            </a:r>
            <a:r>
              <a:rPr lang="kk-KZ" sz="4400" b="1" dirty="0" smtClean="0">
                <a:solidFill>
                  <a:srgbClr val="002060"/>
                </a:solidFill>
                <a:latin typeface="Times New Roman" panose="02020603050405020304" pitchFamily="18" charset="0"/>
                <a:cs typeface="Times New Roman" panose="02020603050405020304" pitchFamily="18" charset="0"/>
              </a:rPr>
              <a:t>және </a:t>
            </a:r>
            <a:r>
              <a:rPr lang="kk-KZ" sz="4400" b="1" dirty="0">
                <a:solidFill>
                  <a:srgbClr val="002060"/>
                </a:solidFill>
                <a:latin typeface="Times New Roman" panose="02020603050405020304" pitchFamily="18" charset="0"/>
                <a:cs typeface="Times New Roman" panose="02020603050405020304" pitchFamily="18" charset="0"/>
              </a:rPr>
              <a:t>өлшеу</a:t>
            </a:r>
            <a:endParaRPr lang="ru-RU" sz="4400" dirty="0">
              <a:solidFill>
                <a:srgbClr val="002060"/>
              </a:solidFill>
              <a:latin typeface="Times New Roman" panose="02020603050405020304" pitchFamily="18" charset="0"/>
              <a:cs typeface="Times New Roman" panose="02020603050405020304" pitchFamily="18" charset="0"/>
            </a:endParaRPr>
          </a:p>
          <a:p>
            <a:endParaRPr lang="ru-RU" dirty="0"/>
          </a:p>
        </p:txBody>
      </p:sp>
      <p:pic>
        <p:nvPicPr>
          <p:cNvPr id="4" name="Picture 2" descr="Картинки по запросу содержание"/>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87769" y="3873276"/>
            <a:ext cx="2540343" cy="2531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2856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48343" y="304800"/>
            <a:ext cx="11654971" cy="4862285"/>
          </a:xfrm>
        </p:spPr>
        <p:txBody>
          <a:bodyPr>
            <a:normAutofit/>
          </a:bodyPr>
          <a:lstStyle/>
          <a:p>
            <a:pPr algn="l"/>
            <a:r>
              <a:rPr lang="kk-KZ" sz="3600" b="1" dirty="0">
                <a:solidFill>
                  <a:srgbClr val="C00000"/>
                </a:solidFill>
                <a:latin typeface="Times New Roman" panose="02020603050405020304" pitchFamily="18" charset="0"/>
                <a:cs typeface="Times New Roman" panose="02020603050405020304" pitchFamily="18" charset="0"/>
              </a:rPr>
              <a:t>Бюджет </a:t>
            </a:r>
            <a:r>
              <a:rPr lang="kk-KZ" sz="3600" dirty="0">
                <a:solidFill>
                  <a:srgbClr val="002060"/>
                </a:solidFill>
                <a:latin typeface="Times New Roman" panose="02020603050405020304" pitchFamily="18" charset="0"/>
                <a:cs typeface="Times New Roman" panose="02020603050405020304" pitchFamily="18" charset="0"/>
              </a:rPr>
              <a:t>− бұл сандық және ақшалай көріністегі кәсіпорынның қызметін </a:t>
            </a:r>
            <a:r>
              <a:rPr lang="kk-KZ" sz="3600" dirty="0" smtClean="0">
                <a:solidFill>
                  <a:srgbClr val="002060"/>
                </a:solidFill>
                <a:latin typeface="Times New Roman" panose="02020603050405020304" pitchFamily="18" charset="0"/>
                <a:cs typeface="Times New Roman" panose="02020603050405020304" pitchFamily="18" charset="0"/>
              </a:rPr>
              <a:t>жоспарлау.</a:t>
            </a:r>
          </a:p>
          <a:p>
            <a:pPr algn="l"/>
            <a:endParaRPr lang="ru-RU" sz="3600" dirty="0">
              <a:latin typeface="Times New Roman" panose="02020603050405020304" pitchFamily="18" charset="0"/>
              <a:cs typeface="Times New Roman" panose="02020603050405020304"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805941727"/>
              </p:ext>
            </p:extLst>
          </p:nvPr>
        </p:nvGraphicFramePr>
        <p:xfrm>
          <a:off x="493486" y="1915885"/>
          <a:ext cx="11509828" cy="4464231"/>
        </p:xfrm>
        <a:graphic>
          <a:graphicData uri="http://schemas.openxmlformats.org/drawingml/2006/table">
            <a:tbl>
              <a:tblPr firstRow="1" bandRow="1">
                <a:tableStyleId>{5940675A-B579-460E-94D1-54222C63F5DA}</a:tableStyleId>
              </a:tblPr>
              <a:tblGrid>
                <a:gridCol w="5672701"/>
                <a:gridCol w="5837127"/>
              </a:tblGrid>
              <a:tr h="989511">
                <a:tc>
                  <a:txBody>
                    <a:bodyPr/>
                    <a:lstStyle/>
                    <a:p>
                      <a:r>
                        <a:rPr lang="kk-KZ" sz="2400" b="1" kern="1200" dirty="0" smtClean="0">
                          <a:solidFill>
                            <a:srgbClr val="C00000"/>
                          </a:solidFill>
                          <a:effectLst/>
                          <a:latin typeface="Times New Roman" panose="02020603050405020304" pitchFamily="18" charset="0"/>
                          <a:cs typeface="Times New Roman" panose="02020603050405020304" pitchFamily="18" charset="0"/>
                        </a:rPr>
                        <a:t>Статикалық (қатты) бюджет </a:t>
                      </a:r>
                      <a:endParaRPr lang="ru-RU" sz="2400" b="1" dirty="0">
                        <a:solidFill>
                          <a:srgbClr val="C00000"/>
                        </a:solidFill>
                        <a:latin typeface="Times New Roman" panose="02020603050405020304" pitchFamily="18" charset="0"/>
                        <a:cs typeface="Times New Roman" panose="02020603050405020304" pitchFamily="18" charset="0"/>
                      </a:endParaRPr>
                    </a:p>
                  </a:txBody>
                  <a:tcPr/>
                </a:tc>
                <a:tc>
                  <a:txBody>
                    <a:bodyPr/>
                    <a:lstStyle/>
                    <a:p>
                      <a:r>
                        <a:rPr lang="kk-KZ" sz="2400" kern="1200" dirty="0" smtClean="0">
                          <a:solidFill>
                            <a:srgbClr val="002060"/>
                          </a:solidFill>
                          <a:effectLst/>
                          <a:latin typeface="Times New Roman" panose="02020603050405020304" pitchFamily="18" charset="0"/>
                          <a:cs typeface="Times New Roman" panose="02020603050405020304" pitchFamily="18" charset="0"/>
                        </a:rPr>
                        <a:t>жоспарланған сметалық көлемге арналған кәсіпорын қызметін бастапқы жоспарлау</a:t>
                      </a:r>
                      <a:endParaRPr lang="ru-RU" sz="2400" dirty="0">
                        <a:solidFill>
                          <a:srgbClr val="002060"/>
                        </a:solidFill>
                        <a:latin typeface="Times New Roman" panose="02020603050405020304" pitchFamily="18" charset="0"/>
                        <a:cs typeface="Times New Roman" panose="02020603050405020304" pitchFamily="18" charset="0"/>
                      </a:endParaRPr>
                    </a:p>
                  </a:txBody>
                  <a:tcPr/>
                </a:tc>
              </a:tr>
              <a:tr h="370840">
                <a:tc>
                  <a:txBody>
                    <a:bodyPr/>
                    <a:lstStyle/>
                    <a:p>
                      <a:r>
                        <a:rPr lang="kk-KZ" sz="2400" b="1" kern="1200" dirty="0" smtClean="0">
                          <a:solidFill>
                            <a:srgbClr val="C00000"/>
                          </a:solidFill>
                          <a:effectLst/>
                          <a:latin typeface="Times New Roman" panose="02020603050405020304" pitchFamily="18" charset="0"/>
                          <a:cs typeface="Times New Roman" panose="02020603050405020304" pitchFamily="18" charset="0"/>
                        </a:rPr>
                        <a:t>Икемді бюджет </a:t>
                      </a:r>
                      <a:endParaRPr lang="ru-RU" sz="2400" b="1" dirty="0">
                        <a:solidFill>
                          <a:srgbClr val="C00000"/>
                        </a:solidFill>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kk-KZ" sz="2400" kern="1200" dirty="0" smtClean="0">
                          <a:solidFill>
                            <a:srgbClr val="002060"/>
                          </a:solidFill>
                          <a:effectLst/>
                          <a:latin typeface="Times New Roman" panose="02020603050405020304" pitchFamily="18" charset="0"/>
                          <a:cs typeface="Times New Roman" panose="02020603050405020304" pitchFamily="18" charset="0"/>
                        </a:rPr>
                        <a:t>бұл бюджет, тұрақты және ауыспалы шығындарды бөлу арқылы, өндірістің нақты көлемін және өндірістің басқа да көлемін жоспарлауды қайта санауға мүмкіндік береді. </a:t>
                      </a:r>
                      <a:endParaRPr lang="ru-RU" sz="2400" kern="1200" dirty="0" smtClean="0">
                        <a:solidFill>
                          <a:srgbClr val="002060"/>
                        </a:solidFill>
                        <a:effectLst/>
                        <a:latin typeface="Times New Roman" panose="02020603050405020304" pitchFamily="18" charset="0"/>
                        <a:cs typeface="Times New Roman" panose="02020603050405020304" pitchFamily="18" charset="0"/>
                      </a:endParaRPr>
                    </a:p>
                    <a:p>
                      <a:endParaRPr lang="ru-RU" sz="2400" dirty="0">
                        <a:solidFill>
                          <a:srgbClr val="002060"/>
                        </a:solidFill>
                        <a:latin typeface="Times New Roman" panose="02020603050405020304" pitchFamily="18" charset="0"/>
                        <a:cs typeface="Times New Roman" panose="02020603050405020304" pitchFamily="18" charset="0"/>
                      </a:endParaRPr>
                    </a:p>
                  </a:txBody>
                  <a:tcPr/>
                </a:tc>
              </a:tr>
              <a:tr h="370840">
                <a:tc>
                  <a:txBody>
                    <a:bodyPr/>
                    <a:lstStyle/>
                    <a:p>
                      <a:r>
                        <a:rPr lang="kk-KZ" sz="2400" b="1" kern="1200" dirty="0" smtClean="0">
                          <a:solidFill>
                            <a:srgbClr val="C00000"/>
                          </a:solidFill>
                          <a:effectLst/>
                          <a:latin typeface="Times New Roman" panose="02020603050405020304" pitchFamily="18" charset="0"/>
                          <a:cs typeface="Times New Roman" panose="02020603050405020304" pitchFamily="18" charset="0"/>
                        </a:rPr>
                        <a:t>Сырғымалы бюджет</a:t>
                      </a:r>
                      <a:endParaRPr lang="ru-RU" sz="2400" b="1" dirty="0">
                        <a:solidFill>
                          <a:srgbClr val="C00000"/>
                        </a:solidFill>
                        <a:latin typeface="Times New Roman" panose="02020603050405020304" pitchFamily="18" charset="0"/>
                        <a:cs typeface="Times New Roman" panose="02020603050405020304" pitchFamily="18" charset="0"/>
                      </a:endParaRPr>
                    </a:p>
                  </a:txBody>
                  <a:tcPr/>
                </a:tc>
                <a:tc>
                  <a:txBody>
                    <a:bodyPr/>
                    <a:lstStyle/>
                    <a:p>
                      <a:r>
                        <a:rPr lang="kk-KZ" sz="2400" kern="1200" dirty="0" smtClean="0">
                          <a:solidFill>
                            <a:srgbClr val="002060"/>
                          </a:solidFill>
                          <a:effectLst/>
                          <a:latin typeface="Times New Roman" panose="02020603050405020304" pitchFamily="18" charset="0"/>
                          <a:cs typeface="Times New Roman" panose="02020603050405020304" pitchFamily="18" charset="0"/>
                        </a:rPr>
                        <a:t>бұл бюджет өтпелі қалдықтарды  аудару арқылы компанияның қызметін үздіксіз жүргізу. </a:t>
                      </a:r>
                      <a:endParaRPr lang="ru-RU" sz="2400" dirty="0">
                        <a:solidFill>
                          <a:srgbClr val="002060"/>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760003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199" y="261257"/>
            <a:ext cx="10541001" cy="1146629"/>
          </a:xfrm>
        </p:spPr>
        <p:txBody>
          <a:bodyPr/>
          <a:lstStyle/>
          <a:p>
            <a:pPr algn="ctr"/>
            <a:r>
              <a:rPr lang="kk-KZ" b="1" dirty="0" smtClean="0">
                <a:solidFill>
                  <a:srgbClr val="C00000"/>
                </a:solidFill>
                <a:latin typeface="Times New Roman" panose="02020603050405020304" pitchFamily="18" charset="0"/>
                <a:cs typeface="Times New Roman" panose="02020603050405020304" pitchFamily="18" charset="0"/>
              </a:rPr>
              <a:t>Сырғымалы бюджет</a:t>
            </a:r>
            <a:endParaRPr lang="ru-RU" b="1"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304800" y="1509486"/>
            <a:ext cx="11887200" cy="5109027"/>
          </a:xfrm>
        </p:spPr>
        <p:txBody>
          <a:bodyPr>
            <a:normAutofit lnSpcReduction="10000"/>
          </a:bodyPr>
          <a:lstStyle/>
          <a:p>
            <a:r>
              <a:rPr lang="kk-KZ" dirty="0">
                <a:solidFill>
                  <a:srgbClr val="002060"/>
                </a:solidFill>
                <a:latin typeface="Times New Roman" panose="02020603050405020304" pitchFamily="18" charset="0"/>
                <a:cs typeface="Times New Roman" panose="02020603050405020304" pitchFamily="18" charset="0"/>
              </a:rPr>
              <a:t>0-ші Табыстардың, шығындардың жалпы қорытынды ақпараттары талданады.</a:t>
            </a:r>
            <a:endParaRPr lang="ru-RU" dirty="0">
              <a:solidFill>
                <a:srgbClr val="002060"/>
              </a:solidFill>
              <a:latin typeface="Times New Roman" panose="02020603050405020304" pitchFamily="18" charset="0"/>
              <a:cs typeface="Times New Roman" panose="02020603050405020304" pitchFamily="18" charset="0"/>
            </a:endParaRPr>
          </a:p>
          <a:p>
            <a:r>
              <a:rPr lang="kk-KZ" dirty="0">
                <a:solidFill>
                  <a:srgbClr val="002060"/>
                </a:solidFill>
                <a:latin typeface="Times New Roman" panose="02020603050405020304" pitchFamily="18" charset="0"/>
                <a:cs typeface="Times New Roman" panose="02020603050405020304" pitchFamily="18" charset="0"/>
              </a:rPr>
              <a:t>1-ші Қатты смета фактілі қорытындымен салыстырылады. </a:t>
            </a:r>
            <a:endParaRPr lang="ru-RU" dirty="0">
              <a:solidFill>
                <a:srgbClr val="002060"/>
              </a:solidFill>
              <a:latin typeface="Times New Roman" panose="02020603050405020304" pitchFamily="18" charset="0"/>
              <a:cs typeface="Times New Roman" panose="02020603050405020304" pitchFamily="18" charset="0"/>
            </a:endParaRPr>
          </a:p>
          <a:p>
            <a:r>
              <a:rPr lang="kk-KZ" dirty="0">
                <a:solidFill>
                  <a:srgbClr val="002060"/>
                </a:solidFill>
                <a:latin typeface="Times New Roman" panose="02020603050405020304" pitchFamily="18" charset="0"/>
                <a:cs typeface="Times New Roman" panose="02020603050405020304" pitchFamily="18" charset="0"/>
              </a:rPr>
              <a:t>2-ші Фактілі қорытынды икемді сметамен салыстырылады.  </a:t>
            </a:r>
            <a:endParaRPr lang="ru-RU" dirty="0">
              <a:solidFill>
                <a:srgbClr val="002060"/>
              </a:solidFill>
              <a:latin typeface="Times New Roman" panose="02020603050405020304" pitchFamily="18" charset="0"/>
              <a:cs typeface="Times New Roman" panose="02020603050405020304" pitchFamily="18" charset="0"/>
            </a:endParaRPr>
          </a:p>
          <a:p>
            <a:r>
              <a:rPr lang="kk-KZ" dirty="0">
                <a:solidFill>
                  <a:srgbClr val="002060"/>
                </a:solidFill>
                <a:latin typeface="Times New Roman" panose="02020603050405020304" pitchFamily="18" charset="0"/>
                <a:cs typeface="Times New Roman" panose="02020603050405020304" pitchFamily="18" charset="0"/>
              </a:rPr>
              <a:t>3-ші Ауытқудың түрлері бойынша ауытқуды талдау. </a:t>
            </a:r>
            <a:endParaRPr lang="kk-KZ" dirty="0" smtClean="0">
              <a:solidFill>
                <a:srgbClr val="002060"/>
              </a:solidFill>
              <a:latin typeface="Times New Roman" panose="02020603050405020304" pitchFamily="18" charset="0"/>
              <a:cs typeface="Times New Roman" panose="02020603050405020304" pitchFamily="18" charset="0"/>
            </a:endParaRPr>
          </a:p>
          <a:p>
            <a:pPr marL="0" indent="0">
              <a:buNone/>
            </a:pPr>
            <a:r>
              <a:rPr lang="ru-RU" dirty="0" smtClean="0">
                <a:solidFill>
                  <a:srgbClr val="002060"/>
                </a:solidFill>
                <a:latin typeface="Times New Roman" panose="02020603050405020304" pitchFamily="18" charset="0"/>
                <a:cs typeface="Times New Roman" panose="02020603050405020304" pitchFamily="18" charset="0"/>
              </a:rPr>
              <a:t>-«</a:t>
            </a:r>
            <a:r>
              <a:rPr lang="ru-RU" dirty="0" err="1" smtClean="0">
                <a:solidFill>
                  <a:srgbClr val="002060"/>
                </a:solidFill>
                <a:latin typeface="Times New Roman" panose="02020603050405020304" pitchFamily="18" charset="0"/>
                <a:cs typeface="Times New Roman" panose="02020603050405020304" pitchFamily="18" charset="0"/>
              </a:rPr>
              <a:t>үнемі</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келесі</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кезеңге</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қосу</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арқылы</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және</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алдыңғы</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кезеңнен</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және</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тоқсаннан</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шегеріліп</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жаңаланып</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отыратын</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және</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болашақ</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шығындарды</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болжау</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мүмкін</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емес</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болған</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жағдайда</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немесе</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қызметтің</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сенімділік</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дәрежесі</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жеткіліксіз</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болған</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жағдайда</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тиімді</a:t>
            </a:r>
            <a:r>
              <a:rPr lang="ru-RU" dirty="0" smtClean="0">
                <a:solidFill>
                  <a:srgbClr val="002060"/>
                </a:solidFill>
                <a:latin typeface="Times New Roman" panose="02020603050405020304" pitchFamily="18" charset="0"/>
                <a:cs typeface="Times New Roman" panose="02020603050405020304" pitchFamily="18" charset="0"/>
              </a:rPr>
              <a:t>» бюджет </a:t>
            </a:r>
            <a:r>
              <a:rPr lang="ru-RU" dirty="0" err="1" smtClean="0">
                <a:solidFill>
                  <a:srgbClr val="002060"/>
                </a:solidFill>
                <a:latin typeface="Times New Roman" panose="02020603050405020304" pitchFamily="18" charset="0"/>
                <a:cs typeface="Times New Roman" panose="02020603050405020304" pitchFamily="18" charset="0"/>
              </a:rPr>
              <a:t>ретінде</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анықталады</a:t>
            </a:r>
            <a:r>
              <a:rPr lang="ru-RU" dirty="0" smtClean="0">
                <a:solidFill>
                  <a:srgbClr val="002060"/>
                </a:solidFill>
                <a:latin typeface="Times New Roman" panose="02020603050405020304" pitchFamily="18" charset="0"/>
                <a:cs typeface="Times New Roman" panose="02020603050405020304" pitchFamily="18" charset="0"/>
              </a:rPr>
              <a:t>. </a:t>
            </a:r>
          </a:p>
          <a:p>
            <a:pPr marL="0" indent="0">
              <a:buNone/>
            </a:pPr>
            <a:r>
              <a:rPr lang="ru-RU" dirty="0" smtClean="0">
                <a:solidFill>
                  <a:srgbClr val="002060"/>
                </a:solidFill>
                <a:latin typeface="Times New Roman" panose="02020603050405020304" pitchFamily="18" charset="0"/>
                <a:cs typeface="Times New Roman" panose="02020603050405020304" pitchFamily="18" charset="0"/>
              </a:rPr>
              <a:t>-«</a:t>
            </a:r>
            <a:r>
              <a:rPr lang="ru-RU" dirty="0" err="1" smtClean="0">
                <a:solidFill>
                  <a:srgbClr val="002060"/>
                </a:solidFill>
                <a:latin typeface="Times New Roman" panose="02020603050405020304" pitchFamily="18" charset="0"/>
                <a:cs typeface="Times New Roman" panose="02020603050405020304" pitchFamily="18" charset="0"/>
              </a:rPr>
              <a:t>нақты</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нәтиже</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бойынша</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есептің</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көмегімен</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құрылатын</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сондай-ақ</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болашақ</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кезең</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қосылып</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аралық</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кезең</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болжамы</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жаңарып</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отыратын</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болжам</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ретінде</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анықталады</a:t>
            </a:r>
            <a:r>
              <a:rPr lang="ru-RU" dirty="0" smtClean="0">
                <a:solidFill>
                  <a:srgbClr val="002060"/>
                </a:solidFill>
                <a:latin typeface="Times New Roman" panose="02020603050405020304" pitchFamily="18" charset="0"/>
                <a:cs typeface="Times New Roman" panose="02020603050405020304" pitchFamily="18" charset="0"/>
              </a:rPr>
              <a:t>. </a:t>
            </a:r>
          </a:p>
          <a:p>
            <a:endParaRPr lang="kk-KZ" dirty="0" smtClean="0"/>
          </a:p>
          <a:p>
            <a:endParaRPr lang="ru-RU" dirty="0"/>
          </a:p>
        </p:txBody>
      </p:sp>
    </p:spTree>
    <p:extLst>
      <p:ext uri="{BB962C8B-B14F-4D97-AF65-F5344CB8AC3E}">
        <p14:creationId xmlns:p14="http://schemas.microsoft.com/office/powerpoint/2010/main" val="163370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67228" y="566057"/>
            <a:ext cx="11063514" cy="5625421"/>
          </a:xfrm>
        </p:spPr>
        <p:txBody>
          <a:bodyPr/>
          <a:lstStyle/>
          <a:p>
            <a:r>
              <a:rPr lang="kk-KZ" dirty="0">
                <a:solidFill>
                  <a:srgbClr val="002060"/>
                </a:solidFill>
                <a:latin typeface="Times New Roman" panose="02020603050405020304" pitchFamily="18" charset="0"/>
                <a:cs typeface="Times New Roman" panose="02020603050405020304" pitchFamily="18" charset="0"/>
              </a:rPr>
              <a:t>Бюджет нөлдік нүктеде, қызметтің жаңа түріне байланысты құрастырылатын және жаңа қызметтер кезінде ар қашан ауысып отырады. </a:t>
            </a:r>
            <a:r>
              <a:rPr lang="kk-KZ" dirty="0" smtClean="0">
                <a:solidFill>
                  <a:srgbClr val="002060"/>
                </a:solidFill>
                <a:latin typeface="Times New Roman" panose="02020603050405020304" pitchFamily="18" charset="0"/>
                <a:cs typeface="Times New Roman" panose="02020603050405020304" pitchFamily="18" charset="0"/>
              </a:rPr>
              <a:t>М/ы: </a:t>
            </a:r>
            <a:r>
              <a:rPr lang="kk-KZ" dirty="0">
                <a:solidFill>
                  <a:srgbClr val="C00000"/>
                </a:solidFill>
                <a:latin typeface="Times New Roman" panose="02020603050405020304" pitchFamily="18" charset="0"/>
                <a:cs typeface="Times New Roman" panose="02020603050405020304" pitchFamily="18" charset="0"/>
              </a:rPr>
              <a:t>тендерге жоспар.</a:t>
            </a:r>
            <a:endParaRPr lang="ru-RU" dirty="0">
              <a:solidFill>
                <a:srgbClr val="C00000"/>
              </a:solidFill>
              <a:latin typeface="Times New Roman" panose="02020603050405020304" pitchFamily="18" charset="0"/>
              <a:cs typeface="Times New Roman" panose="02020603050405020304" pitchFamily="18" charset="0"/>
            </a:endParaRPr>
          </a:p>
          <a:p>
            <a:r>
              <a:rPr lang="kk-KZ" dirty="0">
                <a:solidFill>
                  <a:srgbClr val="002060"/>
                </a:solidFill>
                <a:latin typeface="Times New Roman" panose="02020603050405020304" pitchFamily="18" charset="0"/>
                <a:cs typeface="Times New Roman" panose="02020603050405020304" pitchFamily="18" charset="0"/>
              </a:rPr>
              <a:t>Әкімшілік қаражат бөліну кезегін қалауы бойынша кейбір факторды алға шығаруы мүмкін.  </a:t>
            </a:r>
            <a:endParaRPr lang="ru-RU" dirty="0">
              <a:solidFill>
                <a:srgbClr val="002060"/>
              </a:solidFill>
              <a:latin typeface="Times New Roman" panose="02020603050405020304" pitchFamily="18" charset="0"/>
              <a:cs typeface="Times New Roman" panose="02020603050405020304" pitchFamily="18" charset="0"/>
            </a:endParaRPr>
          </a:p>
          <a:p>
            <a:r>
              <a:rPr lang="kk-KZ" dirty="0">
                <a:solidFill>
                  <a:srgbClr val="002060"/>
                </a:solidFill>
                <a:latin typeface="Times New Roman" panose="02020603050405020304" pitchFamily="18" charset="0"/>
                <a:cs typeface="Times New Roman" panose="02020603050405020304" pitchFamily="18" charset="0"/>
              </a:rPr>
              <a:t>Қызметтің барлық түрлері бюджетті құрған сайын қайта бағаланатын болса, бюджетті құрудың бұл әдісі нолдік нүктедегі бюджет деп аталады. </a:t>
            </a:r>
            <a:endParaRPr lang="ru-RU" dirty="0">
              <a:solidFill>
                <a:srgbClr val="002060"/>
              </a:solidFill>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30660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48344" y="493486"/>
            <a:ext cx="11321142" cy="6081485"/>
          </a:xfrm>
        </p:spPr>
        <p:txBody>
          <a:bodyPr>
            <a:normAutofit lnSpcReduction="10000"/>
          </a:bodyPr>
          <a:lstStyle/>
          <a:p>
            <a:r>
              <a:rPr lang="kk-KZ" dirty="0">
                <a:solidFill>
                  <a:srgbClr val="002060"/>
                </a:solidFill>
                <a:latin typeface="Times New Roman" panose="02020603050405020304" pitchFamily="18" charset="0"/>
                <a:cs typeface="Times New Roman" panose="02020603050405020304" pitchFamily="18" charset="0"/>
              </a:rPr>
              <a:t>Әр түрлі қызметтің жеке деңгейі бағаланады және таңдап алынған комбинация қолда бар ақша қаражаттарымен сәйкестендіріліп жүргізіледі. </a:t>
            </a:r>
            <a:endParaRPr lang="ru-RU" dirty="0">
              <a:solidFill>
                <a:srgbClr val="002060"/>
              </a:solidFill>
              <a:latin typeface="Times New Roman" panose="02020603050405020304" pitchFamily="18" charset="0"/>
              <a:cs typeface="Times New Roman" panose="02020603050405020304" pitchFamily="18" charset="0"/>
            </a:endParaRPr>
          </a:p>
          <a:p>
            <a:r>
              <a:rPr lang="kk-KZ" b="1" i="1" dirty="0">
                <a:solidFill>
                  <a:srgbClr val="C00000"/>
                </a:solidFill>
                <a:latin typeface="Times New Roman" panose="02020603050405020304" pitchFamily="18" charset="0"/>
                <a:cs typeface="Times New Roman" panose="02020603050405020304" pitchFamily="18" charset="0"/>
              </a:rPr>
              <a:t>Нолдік нүктедегі бюджет </a:t>
            </a:r>
            <a:r>
              <a:rPr lang="kk-KZ" dirty="0">
                <a:solidFill>
                  <a:srgbClr val="002060"/>
                </a:solidFill>
                <a:latin typeface="Times New Roman" panose="02020603050405020304" pitchFamily="18" charset="0"/>
                <a:cs typeface="Times New Roman" panose="02020603050405020304" pitchFamily="18" charset="0"/>
              </a:rPr>
              <a:t>ұйымның әрбір бөлімінің «нолден» немесе «басынан» жоспарланғанын талап етеді. Бұл әдіс жетекшілерді операциялық шығындардың барлық түрлерін, көрсетілген қызметтің деңгейін және көрсетілген қызмет бойынша шығындарын ескеруге мәжбүр етеді. Көбінесе нолдік нүктедегі таңдау мүмкін емес және тиімді емес, сондай-ақ шаруашылық қызметтің әр түрлі деңгейін ескерген жөн. </a:t>
            </a:r>
            <a:endParaRPr lang="kk-KZ" dirty="0" smtClean="0">
              <a:solidFill>
                <a:srgbClr val="002060"/>
              </a:solidFill>
              <a:latin typeface="Times New Roman" panose="02020603050405020304" pitchFamily="18" charset="0"/>
              <a:cs typeface="Times New Roman" panose="02020603050405020304" pitchFamily="18" charset="0"/>
            </a:endParaRPr>
          </a:p>
          <a:p>
            <a:pPr marL="0" indent="0">
              <a:buNone/>
            </a:pPr>
            <a:r>
              <a:rPr lang="kk-KZ" b="1" i="1" dirty="0" smtClean="0">
                <a:solidFill>
                  <a:srgbClr val="C00000"/>
                </a:solidFill>
                <a:latin typeface="Times New Roman" panose="02020603050405020304" pitchFamily="18" charset="0"/>
                <a:cs typeface="Times New Roman" panose="02020603050405020304" pitchFamily="18" charset="0"/>
              </a:rPr>
              <a:t>	Нолдік нүктедегі бюджеттің бірінші талабы </a:t>
            </a:r>
            <a:r>
              <a:rPr lang="kk-KZ" dirty="0" smtClean="0">
                <a:solidFill>
                  <a:srgbClr val="002060"/>
                </a:solidFill>
                <a:latin typeface="Times New Roman" panose="02020603050405020304" pitchFamily="18" charset="0"/>
                <a:cs typeface="Times New Roman" panose="02020603050405020304" pitchFamily="18" charset="0"/>
              </a:rPr>
              <a:t>- бөлімшелерге қызмет көрсететін болашақ шығындар мен кіріске түсетін қаржылардың есебін бақылауды жүзеге асырарда тиімді болады да, шешімдер кешенін игеруде қорытындалады.  Нолдік нүктедегі бюджеттің келесі анықтамасын оның бірінші қорғаушысы«Texas Instruments»компаниясынан Питер А.Пир  берген. </a:t>
            </a:r>
            <a:endParaRPr lang="ru-RU" dirty="0" smtClean="0">
              <a:solidFill>
                <a:srgbClr val="002060"/>
              </a:solidFill>
              <a:latin typeface="Times New Roman" panose="02020603050405020304" pitchFamily="18" charset="0"/>
              <a:cs typeface="Times New Roman" panose="02020603050405020304" pitchFamily="18" charset="0"/>
            </a:endParaRPr>
          </a:p>
          <a:p>
            <a:endParaRPr lang="ru-RU" dirty="0">
              <a:solidFill>
                <a:srgbClr val="002060"/>
              </a:solidFill>
              <a:latin typeface="Times New Roman" panose="02020603050405020304" pitchFamily="18" charset="0"/>
              <a:cs typeface="Times New Roman" panose="02020603050405020304" pitchFamily="18" charset="0"/>
            </a:endParaRPr>
          </a:p>
          <a:p>
            <a:endParaRPr lang="kk-KZ" dirty="0" smtClean="0"/>
          </a:p>
          <a:p>
            <a:endParaRPr lang="ru-RU" dirty="0"/>
          </a:p>
        </p:txBody>
      </p:sp>
    </p:spTree>
    <p:extLst>
      <p:ext uri="{BB962C8B-B14F-4D97-AF65-F5344CB8AC3E}">
        <p14:creationId xmlns:p14="http://schemas.microsoft.com/office/powerpoint/2010/main" val="296093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48343" y="537029"/>
            <a:ext cx="11538857" cy="6037942"/>
          </a:xfrm>
        </p:spPr>
        <p:txBody>
          <a:bodyPr>
            <a:normAutofit/>
          </a:bodyPr>
          <a:lstStyle/>
          <a:p>
            <a:pPr marL="0" indent="0">
              <a:buNone/>
            </a:pPr>
            <a:r>
              <a:rPr lang="kk-KZ" dirty="0" smtClean="0">
                <a:solidFill>
                  <a:srgbClr val="002060"/>
                </a:solidFill>
                <a:latin typeface="Times New Roman" panose="02020603050405020304" pitchFamily="18" charset="0"/>
                <a:cs typeface="Times New Roman" panose="02020603050405020304" pitchFamily="18" charset="0"/>
              </a:rPr>
              <a:t>	</a:t>
            </a:r>
            <a:r>
              <a:rPr lang="kk-KZ" b="1" i="1" dirty="0" smtClean="0">
                <a:solidFill>
                  <a:srgbClr val="C00000"/>
                </a:solidFill>
                <a:latin typeface="Times New Roman" panose="02020603050405020304" pitchFamily="18" charset="0"/>
                <a:cs typeface="Times New Roman" panose="02020603050405020304" pitchFamily="18" charset="0"/>
              </a:rPr>
              <a:t>Басшы </a:t>
            </a:r>
            <a:r>
              <a:rPr lang="kk-KZ" b="1" i="1" dirty="0">
                <a:solidFill>
                  <a:srgbClr val="C00000"/>
                </a:solidFill>
                <a:latin typeface="Times New Roman" panose="02020603050405020304" pitchFamily="18" charset="0"/>
                <a:cs typeface="Times New Roman" panose="02020603050405020304" pitchFamily="18" charset="0"/>
              </a:rPr>
              <a:t>мынадай міндет атқарады</a:t>
            </a:r>
            <a:r>
              <a:rPr lang="kk-KZ" dirty="0">
                <a:solidFill>
                  <a:srgbClr val="002060"/>
                </a:solidFill>
                <a:latin typeface="Times New Roman" panose="02020603050405020304" pitchFamily="18" charset="0"/>
                <a:cs typeface="Times New Roman" panose="02020603050405020304" pitchFamily="18" charset="0"/>
              </a:rPr>
              <a:t>: шектеулі ақша ресурстарын алу үшін өзара бәсекелестікке түскен басқа қызмет түрлерімен салыстыруға негіздей отырып, оны  бағалайды және жіктейді; бекіту жайлы шешім қабылдайды.</a:t>
            </a:r>
            <a:endParaRPr lang="ru-RU" dirty="0">
              <a:solidFill>
                <a:srgbClr val="002060"/>
              </a:solidFill>
              <a:latin typeface="Times New Roman" panose="02020603050405020304" pitchFamily="18" charset="0"/>
              <a:cs typeface="Times New Roman" panose="02020603050405020304" pitchFamily="18" charset="0"/>
            </a:endParaRPr>
          </a:p>
          <a:p>
            <a:pPr marL="0" indent="0">
              <a:buNone/>
            </a:pPr>
            <a:r>
              <a:rPr lang="kk-KZ" dirty="0" smtClean="0">
                <a:solidFill>
                  <a:srgbClr val="002060"/>
                </a:solidFill>
                <a:latin typeface="Times New Roman" panose="02020603050405020304" pitchFamily="18" charset="0"/>
                <a:cs typeface="Times New Roman" panose="02020603050405020304" pitchFamily="18" charset="0"/>
              </a:rPr>
              <a:t>	Шешімдер </a:t>
            </a:r>
            <a:r>
              <a:rPr lang="kk-KZ" dirty="0">
                <a:solidFill>
                  <a:srgbClr val="002060"/>
                </a:solidFill>
                <a:latin typeface="Times New Roman" panose="02020603050405020304" pitchFamily="18" charset="0"/>
                <a:cs typeface="Times New Roman" panose="02020603050405020304" pitchFamily="18" charset="0"/>
              </a:rPr>
              <a:t>кешені басшылықпен игеріледі және ерекше жауапкершілік салаларына қатысы бар.</a:t>
            </a:r>
            <a:endParaRPr lang="ru-RU" dirty="0">
              <a:solidFill>
                <a:srgbClr val="002060"/>
              </a:solidFill>
              <a:latin typeface="Times New Roman" panose="02020603050405020304" pitchFamily="18" charset="0"/>
              <a:cs typeface="Times New Roman" panose="02020603050405020304" pitchFamily="18" charset="0"/>
            </a:endParaRPr>
          </a:p>
          <a:p>
            <a:pPr marL="0" indent="0">
              <a:buNone/>
            </a:pPr>
            <a:r>
              <a:rPr lang="kk-KZ" b="1" i="1" dirty="0">
                <a:solidFill>
                  <a:srgbClr val="C00000"/>
                </a:solidFill>
                <a:latin typeface="Times New Roman" panose="02020603050405020304" pitchFamily="18" charset="0"/>
                <a:cs typeface="Times New Roman" panose="02020603050405020304" pitchFamily="18" charset="0"/>
              </a:rPr>
              <a:t>Шешімдер кешенінде мынадай ақпараттар бар: </a:t>
            </a:r>
            <a:endParaRPr lang="ru-RU" b="1" i="1" dirty="0">
              <a:solidFill>
                <a:srgbClr val="C00000"/>
              </a:solidFill>
              <a:latin typeface="Times New Roman" panose="02020603050405020304" pitchFamily="18" charset="0"/>
              <a:cs typeface="Times New Roman" panose="02020603050405020304" pitchFamily="18" charset="0"/>
            </a:endParaRPr>
          </a:p>
          <a:p>
            <a:pPr marL="0" indent="0">
              <a:buNone/>
            </a:pPr>
            <a:r>
              <a:rPr lang="kk-KZ" dirty="0">
                <a:solidFill>
                  <a:srgbClr val="002060"/>
                </a:solidFill>
                <a:latin typeface="Times New Roman" panose="02020603050405020304" pitchFamily="18" charset="0"/>
                <a:cs typeface="Times New Roman" panose="02020603050405020304" pitchFamily="18" charset="0"/>
              </a:rPr>
              <a:t>- бөлімшелер функциясы;</a:t>
            </a:r>
            <a:endParaRPr lang="ru-RU" dirty="0">
              <a:solidFill>
                <a:srgbClr val="002060"/>
              </a:solidFill>
              <a:latin typeface="Times New Roman" panose="02020603050405020304" pitchFamily="18" charset="0"/>
              <a:cs typeface="Times New Roman" panose="02020603050405020304" pitchFamily="18" charset="0"/>
            </a:endParaRPr>
          </a:p>
          <a:p>
            <a:pPr marL="0" indent="0">
              <a:buNone/>
            </a:pPr>
            <a:r>
              <a:rPr lang="kk-KZ" dirty="0">
                <a:solidFill>
                  <a:srgbClr val="002060"/>
                </a:solidFill>
                <a:latin typeface="Times New Roman" panose="02020603050405020304" pitchFamily="18" charset="0"/>
                <a:cs typeface="Times New Roman" panose="02020603050405020304" pitchFamily="18" charset="0"/>
              </a:rPr>
              <a:t>- бөлімшенің қызмет бағасының белгілері;</a:t>
            </a:r>
            <a:endParaRPr lang="ru-RU" dirty="0">
              <a:solidFill>
                <a:srgbClr val="002060"/>
              </a:solidFill>
              <a:latin typeface="Times New Roman" panose="02020603050405020304" pitchFamily="18" charset="0"/>
              <a:cs typeface="Times New Roman" panose="02020603050405020304" pitchFamily="18" charset="0"/>
            </a:endParaRPr>
          </a:p>
          <a:p>
            <a:pPr marL="0" indent="0">
              <a:buNone/>
            </a:pPr>
            <a:r>
              <a:rPr lang="kk-KZ" dirty="0">
                <a:solidFill>
                  <a:srgbClr val="002060"/>
                </a:solidFill>
                <a:latin typeface="Times New Roman" panose="02020603050405020304" pitchFamily="18" charset="0"/>
                <a:cs typeface="Times New Roman" panose="02020603050405020304" pitchFamily="18" charset="0"/>
              </a:rPr>
              <a:t>- қаржыландырудың әртүрлі деңгейіндегі бөлімшелердің қызметінің</a:t>
            </a:r>
            <a:endParaRPr lang="ru-RU" dirty="0">
              <a:solidFill>
                <a:srgbClr val="002060"/>
              </a:solidFill>
              <a:latin typeface="Times New Roman" panose="02020603050405020304" pitchFamily="18" charset="0"/>
              <a:cs typeface="Times New Roman" panose="02020603050405020304" pitchFamily="18" charset="0"/>
            </a:endParaRPr>
          </a:p>
          <a:p>
            <a:pPr marL="0" indent="0">
              <a:buNone/>
            </a:pPr>
            <a:r>
              <a:rPr lang="kk-KZ" dirty="0" smtClean="0">
                <a:solidFill>
                  <a:srgbClr val="002060"/>
                </a:solidFill>
                <a:latin typeface="Times New Roman" panose="02020603050405020304" pitchFamily="18" charset="0"/>
                <a:cs typeface="Times New Roman" panose="02020603050405020304" pitchFamily="18" charset="0"/>
              </a:rPr>
              <a:t>- шығындары </a:t>
            </a:r>
            <a:r>
              <a:rPr lang="kk-KZ" dirty="0">
                <a:solidFill>
                  <a:srgbClr val="002060"/>
                </a:solidFill>
                <a:latin typeface="Times New Roman" panose="02020603050405020304" pitchFamily="18" charset="0"/>
                <a:cs typeface="Times New Roman" panose="02020603050405020304" pitchFamily="18" charset="0"/>
              </a:rPr>
              <a:t>мен нәтижелері; </a:t>
            </a:r>
            <a:endParaRPr lang="ru-RU" dirty="0">
              <a:solidFill>
                <a:srgbClr val="002060"/>
              </a:solidFill>
              <a:latin typeface="Times New Roman" panose="02020603050405020304" pitchFamily="18" charset="0"/>
              <a:cs typeface="Times New Roman" panose="02020603050405020304" pitchFamily="18" charset="0"/>
            </a:endParaRPr>
          </a:p>
          <a:p>
            <a:pPr marL="0" indent="0">
              <a:buNone/>
            </a:pPr>
            <a:r>
              <a:rPr lang="kk-KZ" dirty="0">
                <a:solidFill>
                  <a:srgbClr val="002060"/>
                </a:solidFill>
                <a:latin typeface="Times New Roman" panose="02020603050405020304" pitchFamily="18" charset="0"/>
                <a:cs typeface="Times New Roman" panose="02020603050405020304" pitchFamily="18" charset="0"/>
              </a:rPr>
              <a:t>- осы деңгейлерде бөлімшенің жұмыс істемеуінің нәтижесінде пайда болуы мүмкін салдар; </a:t>
            </a:r>
            <a:endParaRPr lang="ru-RU" dirty="0">
              <a:solidFill>
                <a:srgbClr val="002060"/>
              </a:solidFill>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504053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435429"/>
            <a:ext cx="10515600" cy="5741534"/>
          </a:xfrm>
        </p:spPr>
        <p:txBody>
          <a:bodyPr/>
          <a:lstStyle/>
          <a:p>
            <a:pPr marL="0" indent="0">
              <a:buNone/>
            </a:pPr>
            <a:r>
              <a:rPr lang="ru-RU" dirty="0" smtClean="0">
                <a:solidFill>
                  <a:srgbClr val="C00000"/>
                </a:solidFill>
              </a:rPr>
              <a:t>	</a:t>
            </a:r>
            <a:r>
              <a:rPr lang="ru-RU" b="1" i="1" dirty="0" err="1" smtClean="0">
                <a:solidFill>
                  <a:srgbClr val="002060"/>
                </a:solidFill>
                <a:latin typeface="Times New Roman" panose="02020603050405020304" pitchFamily="18" charset="0"/>
                <a:cs typeface="Times New Roman" panose="02020603050405020304" pitchFamily="18" charset="0"/>
              </a:rPr>
              <a:t>Екінші</a:t>
            </a:r>
            <a:r>
              <a:rPr lang="ru-RU" b="1" i="1" dirty="0" smtClean="0">
                <a:solidFill>
                  <a:srgbClr val="002060"/>
                </a:solidFill>
                <a:latin typeface="Times New Roman" panose="02020603050405020304" pitchFamily="18" charset="0"/>
                <a:cs typeface="Times New Roman" panose="02020603050405020304" pitchFamily="18" charset="0"/>
              </a:rPr>
              <a:t> </a:t>
            </a:r>
            <a:r>
              <a:rPr lang="ru-RU" b="1" i="1" dirty="0" err="1" smtClean="0">
                <a:solidFill>
                  <a:srgbClr val="002060"/>
                </a:solidFill>
                <a:latin typeface="Times New Roman" panose="02020603050405020304" pitchFamily="18" charset="0"/>
                <a:cs typeface="Times New Roman" panose="02020603050405020304" pitchFamily="18" charset="0"/>
              </a:rPr>
              <a:t>талап</a:t>
            </a:r>
            <a:r>
              <a:rPr lang="ru-RU" b="1" i="1" dirty="0" smtClean="0">
                <a:solidFill>
                  <a:srgbClr val="002060"/>
                </a:solidFill>
                <a:latin typeface="Times New Roman" panose="02020603050405020304" pitchFamily="18" charset="0"/>
                <a:cs typeface="Times New Roman" panose="02020603050405020304" pitchFamily="18" charset="0"/>
              </a:rPr>
              <a:t> </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шығындар</a:t>
            </a:r>
            <a:r>
              <a:rPr lang="ru-RU" dirty="0" smtClean="0">
                <a:solidFill>
                  <a:srgbClr val="002060"/>
                </a:solidFill>
                <a:latin typeface="Times New Roman" panose="02020603050405020304" pitchFamily="18" charset="0"/>
                <a:cs typeface="Times New Roman" panose="02020603050405020304" pitchFamily="18" charset="0"/>
              </a:rPr>
              <a:t> мен </a:t>
            </a:r>
            <a:r>
              <a:rPr lang="ru-RU" dirty="0" err="1" smtClean="0">
                <a:solidFill>
                  <a:srgbClr val="002060"/>
                </a:solidFill>
                <a:latin typeface="Times New Roman" panose="02020603050405020304" pitchFamily="18" charset="0"/>
                <a:cs typeface="Times New Roman" panose="02020603050405020304" pitchFamily="18" charset="0"/>
              </a:rPr>
              <a:t>нәтижелерді</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талдауды</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қолдану</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арқылы</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шешімдер</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кешенін</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жіктеуге</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байланысты</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Осының</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нәтижесінде</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бюджетті</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бекіткен</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кезде</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жоғары</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басшылық</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қажеттілік</a:t>
            </a:r>
            <a:r>
              <a:rPr lang="ru-RU" dirty="0" smtClean="0">
                <a:solidFill>
                  <a:srgbClr val="002060"/>
                </a:solidFill>
                <a:latin typeface="Times New Roman" panose="02020603050405020304" pitchFamily="18" charset="0"/>
                <a:cs typeface="Times New Roman" panose="02020603050405020304" pitchFamily="18" charset="0"/>
              </a:rPr>
              <a:t> пен </a:t>
            </a:r>
            <a:r>
              <a:rPr lang="ru-RU" dirty="0" err="1" smtClean="0">
                <a:solidFill>
                  <a:srgbClr val="002060"/>
                </a:solidFill>
                <a:latin typeface="Times New Roman" panose="02020603050405020304" pitchFamily="18" charset="0"/>
                <a:cs typeface="Times New Roman" panose="02020603050405020304" pitchFamily="18" charset="0"/>
              </a:rPr>
              <a:t>басымдылықты</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бағалау</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мақсатында</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жіктелген</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жобалардың</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және</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қызмет</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түрлерінің</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тізімін</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жасайды</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Жақындағы</a:t>
            </a:r>
            <a:r>
              <a:rPr lang="ru-RU" dirty="0" smtClean="0">
                <a:solidFill>
                  <a:srgbClr val="002060"/>
                </a:solidFill>
                <a:latin typeface="Times New Roman" panose="02020603050405020304" pitchFamily="18" charset="0"/>
                <a:cs typeface="Times New Roman" panose="02020603050405020304" pitchFamily="18" charset="0"/>
              </a:rPr>
              <a:t> бюджет </a:t>
            </a:r>
            <a:r>
              <a:rPr lang="ru-RU" dirty="0" err="1" smtClean="0">
                <a:solidFill>
                  <a:srgbClr val="002060"/>
                </a:solidFill>
                <a:latin typeface="Times New Roman" panose="02020603050405020304" pitchFamily="18" charset="0"/>
                <a:cs typeface="Times New Roman" panose="02020603050405020304" pitchFamily="18" charset="0"/>
              </a:rPr>
              <a:t>кезеңіне</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арналған</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ұйымның</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ақша</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қаражаттары</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сәйкесінше</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бөлінеді</a:t>
            </a:r>
            <a:endParaRPr lang="ru-RU" dirty="0" smtClean="0">
              <a:solidFill>
                <a:srgbClr val="002060"/>
              </a:solidFill>
              <a:latin typeface="Times New Roman" panose="02020603050405020304" pitchFamily="18" charset="0"/>
              <a:cs typeface="Times New Roman" panose="02020603050405020304" pitchFamily="18" charset="0"/>
            </a:endParaRPr>
          </a:p>
          <a:p>
            <a:endParaRPr lang="kk-KZ" dirty="0"/>
          </a:p>
          <a:p>
            <a:endParaRPr lang="ru-RU" dirty="0"/>
          </a:p>
        </p:txBody>
      </p:sp>
      <p:pic>
        <p:nvPicPr>
          <p:cNvPr id="1026" name="Picture 2" descr="https://im0-tub-kz.yandex.net/i?id=93d1eb3913d1cab9bcf141eadc7dba3c-l&amp;n=1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9771" y="3549534"/>
            <a:ext cx="4231654" cy="2756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5767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957943"/>
            <a:ext cx="10515600" cy="5219020"/>
          </a:xfrm>
        </p:spPr>
        <p:txBody>
          <a:bodyPr/>
          <a:lstStyle/>
          <a:p>
            <a:pPr marL="0" indent="0">
              <a:buNone/>
            </a:pPr>
            <a:r>
              <a:rPr lang="ru-RU" b="1" dirty="0" smtClean="0">
                <a:solidFill>
                  <a:srgbClr val="C00000"/>
                </a:solidFill>
                <a:latin typeface="Times New Roman" panose="02020603050405020304" pitchFamily="18" charset="0"/>
                <a:cs typeface="Times New Roman" panose="02020603050405020304" pitchFamily="18" charset="0"/>
              </a:rPr>
              <a:t>	</a:t>
            </a:r>
            <a:r>
              <a:rPr lang="ru-RU" b="1" dirty="0" err="1" smtClean="0">
                <a:solidFill>
                  <a:srgbClr val="C00000"/>
                </a:solidFill>
                <a:latin typeface="Times New Roman" panose="02020603050405020304" pitchFamily="18" charset="0"/>
                <a:cs typeface="Times New Roman" panose="02020603050405020304" pitchFamily="18" charset="0"/>
              </a:rPr>
              <a:t>Жылдық</a:t>
            </a:r>
            <a:r>
              <a:rPr lang="ru-RU" b="1" dirty="0" smtClean="0">
                <a:solidFill>
                  <a:srgbClr val="C00000"/>
                </a:solidFill>
                <a:latin typeface="Times New Roman" panose="02020603050405020304" pitchFamily="18" charset="0"/>
                <a:cs typeface="Times New Roman" panose="02020603050405020304" pitchFamily="18" charset="0"/>
              </a:rPr>
              <a:t> </a:t>
            </a:r>
            <a:r>
              <a:rPr lang="ru-RU" b="1" dirty="0" err="1" smtClean="0">
                <a:solidFill>
                  <a:srgbClr val="C00000"/>
                </a:solidFill>
                <a:latin typeface="Times New Roman" panose="02020603050405020304" pitchFamily="18" charset="0"/>
                <a:cs typeface="Times New Roman" panose="02020603050405020304" pitchFamily="18" charset="0"/>
              </a:rPr>
              <a:t>бюджетті</a:t>
            </a:r>
            <a:r>
              <a:rPr lang="ru-RU" b="1" dirty="0" smtClean="0">
                <a:solidFill>
                  <a:srgbClr val="C00000"/>
                </a:solidFill>
                <a:latin typeface="Times New Roman" panose="02020603050405020304" pitchFamily="18" charset="0"/>
                <a:cs typeface="Times New Roman" panose="02020603050405020304" pitchFamily="18" charset="0"/>
              </a:rPr>
              <a:t> </a:t>
            </a:r>
            <a:r>
              <a:rPr lang="ru-RU" b="1" dirty="0" err="1" smtClean="0">
                <a:solidFill>
                  <a:srgbClr val="C00000"/>
                </a:solidFill>
                <a:latin typeface="Times New Roman" panose="02020603050405020304" pitchFamily="18" charset="0"/>
                <a:cs typeface="Times New Roman" panose="02020603050405020304" pitchFamily="18" charset="0"/>
              </a:rPr>
              <a:t>өзгерісіне</a:t>
            </a:r>
            <a:r>
              <a:rPr lang="ru-RU" b="1" dirty="0" smtClean="0">
                <a:solidFill>
                  <a:srgbClr val="C00000"/>
                </a:solidFill>
                <a:latin typeface="Times New Roman" panose="02020603050405020304" pitchFamily="18" charset="0"/>
                <a:cs typeface="Times New Roman" panose="02020603050405020304" pitchFamily="18" charset="0"/>
              </a:rPr>
              <a:t> </a:t>
            </a:r>
            <a:r>
              <a:rPr lang="ru-RU" b="1" dirty="0" err="1" smtClean="0">
                <a:solidFill>
                  <a:srgbClr val="C00000"/>
                </a:solidFill>
                <a:latin typeface="Times New Roman" panose="02020603050405020304" pitchFamily="18" charset="0"/>
                <a:cs typeface="Times New Roman" panose="02020603050405020304" pitchFamily="18" charset="0"/>
              </a:rPr>
              <a:t>байланысты</a:t>
            </a:r>
            <a:r>
              <a:rPr lang="ru-RU" b="1" dirty="0" smtClean="0">
                <a:solidFill>
                  <a:srgbClr val="C00000"/>
                </a:solidFill>
                <a:latin typeface="Times New Roman" panose="02020603050405020304" pitchFamily="18" charset="0"/>
                <a:cs typeface="Times New Roman" panose="02020603050405020304" pitchFamily="18" charset="0"/>
              </a:rPr>
              <a:t> </a:t>
            </a:r>
            <a:r>
              <a:rPr lang="ru-RU" b="1" dirty="0" err="1" smtClean="0">
                <a:solidFill>
                  <a:srgbClr val="C00000"/>
                </a:solidFill>
                <a:latin typeface="Times New Roman" panose="02020603050405020304" pitchFamily="18" charset="0"/>
                <a:cs typeface="Times New Roman" panose="02020603050405020304" pitchFamily="18" charset="0"/>
              </a:rPr>
              <a:t>салдарлар</a:t>
            </a:r>
            <a:r>
              <a:rPr lang="ru-RU" b="1" dirty="0" smtClean="0">
                <a:solidFill>
                  <a:srgbClr val="C00000"/>
                </a:solidFill>
                <a:latin typeface="Times New Roman" panose="02020603050405020304" pitchFamily="18" charset="0"/>
                <a:cs typeface="Times New Roman" panose="02020603050405020304" pitchFamily="18" charset="0"/>
              </a:rPr>
              <a:t>, </a:t>
            </a:r>
            <a:r>
              <a:rPr lang="ru-RU" b="1" dirty="0" err="1" smtClean="0">
                <a:solidFill>
                  <a:srgbClr val="C00000"/>
                </a:solidFill>
                <a:latin typeface="Times New Roman" panose="02020603050405020304" pitchFamily="18" charset="0"/>
                <a:cs typeface="Times New Roman" panose="02020603050405020304" pitchFamily="18" charset="0"/>
              </a:rPr>
              <a:t>мынадай</a:t>
            </a:r>
            <a:r>
              <a:rPr lang="ru-RU" b="1" dirty="0" smtClean="0">
                <a:solidFill>
                  <a:srgbClr val="C00000"/>
                </a:solidFill>
                <a:latin typeface="Times New Roman" panose="02020603050405020304" pitchFamily="18" charset="0"/>
                <a:cs typeface="Times New Roman" panose="02020603050405020304" pitchFamily="18" charset="0"/>
              </a:rPr>
              <a:t> </a:t>
            </a:r>
            <a:r>
              <a:rPr lang="ru-RU" b="1" dirty="0" err="1" smtClean="0">
                <a:solidFill>
                  <a:srgbClr val="C00000"/>
                </a:solidFill>
                <a:latin typeface="Times New Roman" panose="02020603050405020304" pitchFamily="18" charset="0"/>
                <a:cs typeface="Times New Roman" panose="02020603050405020304" pitchFamily="18" charset="0"/>
              </a:rPr>
              <a:t>негізгі</a:t>
            </a:r>
            <a:r>
              <a:rPr lang="ru-RU" b="1" dirty="0" smtClean="0">
                <a:solidFill>
                  <a:srgbClr val="C00000"/>
                </a:solidFill>
                <a:latin typeface="Times New Roman" panose="02020603050405020304" pitchFamily="18" charset="0"/>
                <a:cs typeface="Times New Roman" panose="02020603050405020304" pitchFamily="18" charset="0"/>
              </a:rPr>
              <a:t> </a:t>
            </a:r>
            <a:r>
              <a:rPr lang="ru-RU" b="1" dirty="0" err="1" smtClean="0">
                <a:solidFill>
                  <a:srgbClr val="C00000"/>
                </a:solidFill>
                <a:latin typeface="Times New Roman" panose="02020603050405020304" pitchFamily="18" charset="0"/>
                <a:cs typeface="Times New Roman" panose="02020603050405020304" pitchFamily="18" charset="0"/>
              </a:rPr>
              <a:t>салдарларға</a:t>
            </a:r>
            <a:r>
              <a:rPr lang="ru-RU" b="1" dirty="0" smtClean="0">
                <a:solidFill>
                  <a:srgbClr val="C00000"/>
                </a:solidFill>
                <a:latin typeface="Times New Roman" panose="02020603050405020304" pitchFamily="18" charset="0"/>
                <a:cs typeface="Times New Roman" panose="02020603050405020304" pitchFamily="18" charset="0"/>
              </a:rPr>
              <a:t> </a:t>
            </a:r>
            <a:r>
              <a:rPr lang="ru-RU" b="1" dirty="0" err="1" smtClean="0">
                <a:solidFill>
                  <a:srgbClr val="C00000"/>
                </a:solidFill>
                <a:latin typeface="Times New Roman" panose="02020603050405020304" pitchFamily="18" charset="0"/>
                <a:cs typeface="Times New Roman" panose="02020603050405020304" pitchFamily="18" charset="0"/>
              </a:rPr>
              <a:t>әкелуі</a:t>
            </a:r>
            <a:r>
              <a:rPr lang="ru-RU" b="1" dirty="0" smtClean="0">
                <a:solidFill>
                  <a:srgbClr val="C00000"/>
                </a:solidFill>
                <a:latin typeface="Times New Roman" panose="02020603050405020304" pitchFamily="18" charset="0"/>
                <a:cs typeface="Times New Roman" panose="02020603050405020304" pitchFamily="18" charset="0"/>
              </a:rPr>
              <a:t> </a:t>
            </a:r>
            <a:r>
              <a:rPr lang="ru-RU" b="1" dirty="0" err="1" smtClean="0">
                <a:solidFill>
                  <a:srgbClr val="C00000"/>
                </a:solidFill>
                <a:latin typeface="Times New Roman" panose="02020603050405020304" pitchFamily="18" charset="0"/>
                <a:cs typeface="Times New Roman" panose="02020603050405020304" pitchFamily="18" charset="0"/>
              </a:rPr>
              <a:t>мүмкін</a:t>
            </a:r>
            <a:r>
              <a:rPr lang="ru-RU" b="1" dirty="0" smtClean="0">
                <a:solidFill>
                  <a:srgbClr val="C00000"/>
                </a:solidFill>
                <a:latin typeface="Times New Roman" panose="02020603050405020304" pitchFamily="18" charset="0"/>
                <a:cs typeface="Times New Roman" panose="02020603050405020304" pitchFamily="18" charset="0"/>
              </a:rPr>
              <a:t>:</a:t>
            </a:r>
          </a:p>
          <a:p>
            <a:pPr marL="0" indent="0">
              <a:buNone/>
            </a:pPr>
            <a:r>
              <a:rPr lang="ru-RU" dirty="0" smtClean="0">
                <a:solidFill>
                  <a:srgbClr val="002060"/>
                </a:solidFill>
                <a:latin typeface="Times New Roman" panose="02020603050405020304" pitchFamily="18" charset="0"/>
                <a:cs typeface="Times New Roman" panose="02020603050405020304" pitchFamily="18" charset="0"/>
              </a:rPr>
              <a:t>(</a:t>
            </a:r>
            <a:r>
              <a:rPr lang="en-US" dirty="0" smtClean="0">
                <a:solidFill>
                  <a:srgbClr val="002060"/>
                </a:solidFill>
                <a:latin typeface="Times New Roman" panose="02020603050405020304" pitchFamily="18" charset="0"/>
                <a:cs typeface="Times New Roman" panose="02020603050405020304" pitchFamily="18" charset="0"/>
              </a:rPr>
              <a:t>a)	</a:t>
            </a:r>
            <a:r>
              <a:rPr lang="ru-RU" dirty="0" smtClean="0">
                <a:solidFill>
                  <a:srgbClr val="002060"/>
                </a:solidFill>
                <a:latin typeface="Times New Roman" panose="02020603050405020304" pitchFamily="18" charset="0"/>
                <a:cs typeface="Times New Roman" panose="02020603050405020304" pitchFamily="18" charset="0"/>
              </a:rPr>
              <a:t>Бюджет </a:t>
            </a:r>
            <a:r>
              <a:rPr lang="ru-RU" dirty="0" err="1" smtClean="0">
                <a:solidFill>
                  <a:srgbClr val="002060"/>
                </a:solidFill>
                <a:latin typeface="Times New Roman" panose="02020603050405020304" pitchFamily="18" charset="0"/>
                <a:cs typeface="Times New Roman" panose="02020603050405020304" pitchFamily="18" charset="0"/>
              </a:rPr>
              <a:t>жүйесінің</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маңыздылық</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дәрежесінің</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төмендеуі</a:t>
            </a:r>
            <a:r>
              <a:rPr lang="ru-RU" dirty="0" smtClean="0">
                <a:solidFill>
                  <a:srgbClr val="002060"/>
                </a:solidFill>
                <a:latin typeface="Times New Roman" panose="02020603050405020304" pitchFamily="18" charset="0"/>
                <a:cs typeface="Times New Roman" panose="02020603050405020304" pitchFamily="18" charset="0"/>
              </a:rPr>
              <a:t>; </a:t>
            </a:r>
          </a:p>
          <a:p>
            <a:pPr marL="0" indent="0">
              <a:buNone/>
            </a:pPr>
            <a:r>
              <a:rPr lang="ru-RU" dirty="0" smtClean="0">
                <a:solidFill>
                  <a:srgbClr val="002060"/>
                </a:solidFill>
                <a:latin typeface="Times New Roman" panose="02020603050405020304" pitchFamily="18" charset="0"/>
                <a:cs typeface="Times New Roman" panose="02020603050405020304" pitchFamily="18" charset="0"/>
              </a:rPr>
              <a:t>(</a:t>
            </a:r>
            <a:r>
              <a:rPr lang="en-US" dirty="0" smtClean="0">
                <a:solidFill>
                  <a:srgbClr val="002060"/>
                </a:solidFill>
                <a:latin typeface="Times New Roman" panose="02020603050405020304" pitchFamily="18" charset="0"/>
                <a:cs typeface="Times New Roman" panose="02020603050405020304" pitchFamily="18" charset="0"/>
              </a:rPr>
              <a:t>b)	</a:t>
            </a:r>
            <a:r>
              <a:rPr lang="ru-RU" dirty="0" err="1" smtClean="0">
                <a:solidFill>
                  <a:srgbClr val="002060"/>
                </a:solidFill>
                <a:latin typeface="Times New Roman" panose="02020603050405020304" pitchFamily="18" charset="0"/>
                <a:cs typeface="Times New Roman" panose="02020603050405020304" pitchFamily="18" charset="0"/>
              </a:rPr>
              <a:t>Бюджетті</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дайындауға</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кететін</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басшалықтың</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уақытының</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артуы</a:t>
            </a:r>
            <a:r>
              <a:rPr lang="ru-RU" dirty="0" smtClean="0">
                <a:solidFill>
                  <a:srgbClr val="002060"/>
                </a:solidFill>
                <a:latin typeface="Times New Roman" panose="02020603050405020304" pitchFamily="18" charset="0"/>
                <a:cs typeface="Times New Roman" panose="02020603050405020304" pitchFamily="18" charset="0"/>
              </a:rPr>
              <a:t>; </a:t>
            </a:r>
          </a:p>
          <a:p>
            <a:pPr marL="0" indent="0">
              <a:buNone/>
            </a:pPr>
            <a:r>
              <a:rPr lang="ru-RU" dirty="0" smtClean="0">
                <a:solidFill>
                  <a:srgbClr val="002060"/>
                </a:solidFill>
                <a:latin typeface="Times New Roman" panose="02020603050405020304" pitchFamily="18" charset="0"/>
                <a:cs typeface="Times New Roman" panose="02020603050405020304" pitchFamily="18" charset="0"/>
              </a:rPr>
              <a:t>(</a:t>
            </a:r>
            <a:r>
              <a:rPr lang="en-US" dirty="0" smtClean="0">
                <a:solidFill>
                  <a:srgbClr val="002060"/>
                </a:solidFill>
                <a:latin typeface="Times New Roman" panose="02020603050405020304" pitchFamily="18" charset="0"/>
                <a:cs typeface="Times New Roman" panose="02020603050405020304" pitchFamily="18" charset="0"/>
              </a:rPr>
              <a:t>c)	</a:t>
            </a:r>
            <a:r>
              <a:rPr lang="ru-RU" dirty="0" err="1" smtClean="0">
                <a:solidFill>
                  <a:srgbClr val="002060"/>
                </a:solidFill>
                <a:latin typeface="Times New Roman" panose="02020603050405020304" pitchFamily="18" charset="0"/>
                <a:cs typeface="Times New Roman" panose="02020603050405020304" pitchFamily="18" charset="0"/>
              </a:rPr>
              <a:t>Бюджетті</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бекітудің</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проблемалар</a:t>
            </a:r>
            <a:r>
              <a:rPr lang="ru-RU" dirty="0" smtClean="0">
                <a:solidFill>
                  <a:srgbClr val="002060"/>
                </a:solidFill>
                <a:latin typeface="Times New Roman" panose="02020603050405020304" pitchFamily="18" charset="0"/>
                <a:cs typeface="Times New Roman" panose="02020603050405020304" pitchFamily="18" charset="0"/>
              </a:rPr>
              <a:t>;</a:t>
            </a:r>
          </a:p>
          <a:p>
            <a:pPr marL="0" indent="0">
              <a:buNone/>
            </a:pPr>
            <a:r>
              <a:rPr lang="ru-RU" dirty="0" smtClean="0">
                <a:solidFill>
                  <a:srgbClr val="002060"/>
                </a:solidFill>
                <a:latin typeface="Times New Roman" panose="02020603050405020304" pitchFamily="18" charset="0"/>
                <a:cs typeface="Times New Roman" panose="02020603050405020304" pitchFamily="18" charset="0"/>
              </a:rPr>
              <a:t>(</a:t>
            </a:r>
            <a:r>
              <a:rPr lang="en-US" dirty="0" smtClean="0">
                <a:solidFill>
                  <a:srgbClr val="002060"/>
                </a:solidFill>
                <a:latin typeface="Times New Roman" panose="02020603050405020304" pitchFamily="18" charset="0"/>
                <a:cs typeface="Times New Roman" panose="02020603050405020304" pitchFamily="18" charset="0"/>
              </a:rPr>
              <a:t>d)	</a:t>
            </a:r>
            <a:r>
              <a:rPr lang="ru-RU" dirty="0" err="1" smtClean="0">
                <a:solidFill>
                  <a:srgbClr val="002060"/>
                </a:solidFill>
                <a:latin typeface="Times New Roman" panose="02020603050405020304" pitchFamily="18" charset="0"/>
                <a:cs typeface="Times New Roman" panose="02020603050405020304" pitchFamily="18" charset="0"/>
              </a:rPr>
              <a:t>Нақты</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қаржы</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мақсаттарының</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болмауы</a:t>
            </a:r>
            <a:r>
              <a:rPr lang="ru-RU" dirty="0" smtClean="0">
                <a:solidFill>
                  <a:srgbClr val="002060"/>
                </a:solidFill>
                <a:latin typeface="Times New Roman" panose="02020603050405020304" pitchFamily="18" charset="0"/>
                <a:cs typeface="Times New Roman" panose="02020603050405020304" pitchFamily="18" charset="0"/>
              </a:rPr>
              <a:t>; </a:t>
            </a:r>
          </a:p>
          <a:p>
            <a:pPr marL="0" indent="0">
              <a:buNone/>
            </a:pPr>
            <a:r>
              <a:rPr lang="ru-RU" dirty="0" smtClean="0">
                <a:solidFill>
                  <a:srgbClr val="002060"/>
                </a:solidFill>
                <a:latin typeface="Times New Roman" panose="02020603050405020304" pitchFamily="18" charset="0"/>
                <a:cs typeface="Times New Roman" panose="02020603050405020304" pitchFamily="18" charset="0"/>
              </a:rPr>
              <a:t>(</a:t>
            </a:r>
            <a:r>
              <a:rPr lang="en-US" dirty="0" smtClean="0">
                <a:solidFill>
                  <a:srgbClr val="002060"/>
                </a:solidFill>
                <a:latin typeface="Times New Roman" panose="02020603050405020304" pitchFamily="18" charset="0"/>
                <a:cs typeface="Times New Roman" panose="02020603050405020304" pitchFamily="18" charset="0"/>
              </a:rPr>
              <a:t>e)	</a:t>
            </a:r>
            <a:r>
              <a:rPr lang="ru-RU" dirty="0" err="1" smtClean="0">
                <a:solidFill>
                  <a:srgbClr val="002060"/>
                </a:solidFill>
                <a:latin typeface="Times New Roman" panose="02020603050405020304" pitchFamily="18" charset="0"/>
                <a:cs typeface="Times New Roman" panose="02020603050405020304" pitchFamily="18" charset="0"/>
              </a:rPr>
              <a:t>Басшылық</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қызметін</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бағалау</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критерийлерінің</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жоқтығы</a:t>
            </a:r>
            <a:r>
              <a:rPr lang="ru-RU" dirty="0" smtClean="0">
                <a:solidFill>
                  <a:srgbClr val="002060"/>
                </a:solidFill>
                <a:latin typeface="Times New Roman" panose="02020603050405020304" pitchFamily="18" charset="0"/>
                <a:cs typeface="Times New Roman" panose="02020603050405020304" pitchFamily="18" charset="0"/>
              </a:rPr>
              <a:t>.</a:t>
            </a:r>
          </a:p>
          <a:p>
            <a:endParaRPr lang="kk-KZ" dirty="0" smtClean="0">
              <a:solidFill>
                <a:srgbClr val="002060"/>
              </a:solidFill>
            </a:endParaRPr>
          </a:p>
          <a:p>
            <a:endParaRPr lang="ru-RU" dirty="0">
              <a:solidFill>
                <a:srgbClr val="002060"/>
              </a:solidFill>
            </a:endParaRPr>
          </a:p>
        </p:txBody>
      </p:sp>
    </p:spTree>
    <p:extLst>
      <p:ext uri="{BB962C8B-B14F-4D97-AF65-F5344CB8AC3E}">
        <p14:creationId xmlns:p14="http://schemas.microsoft.com/office/powerpoint/2010/main" val="3747832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6743" y="522514"/>
            <a:ext cx="11107057" cy="6052457"/>
          </a:xfrm>
        </p:spPr>
        <p:txBody>
          <a:bodyPr>
            <a:normAutofit lnSpcReduction="10000"/>
          </a:bodyPr>
          <a:lstStyle/>
          <a:p>
            <a:r>
              <a:rPr lang="kk-KZ" sz="3200" b="1" i="1" dirty="0">
                <a:solidFill>
                  <a:srgbClr val="C00000"/>
                </a:solidFill>
                <a:latin typeface="Times New Roman" panose="02020603050405020304" pitchFamily="18" charset="0"/>
                <a:cs typeface="Times New Roman" panose="02020603050405020304" pitchFamily="18" charset="0"/>
              </a:rPr>
              <a:t>Қарапайым сырғымалы бюджетті келесідей дайындауға болады:</a:t>
            </a:r>
            <a:endParaRPr lang="ru-RU" sz="3200" b="1" i="1" dirty="0">
              <a:solidFill>
                <a:srgbClr val="C00000"/>
              </a:solidFill>
              <a:latin typeface="Times New Roman" panose="02020603050405020304" pitchFamily="18" charset="0"/>
              <a:cs typeface="Times New Roman" panose="02020603050405020304" pitchFamily="18" charset="0"/>
            </a:endParaRPr>
          </a:p>
          <a:p>
            <a:pPr marL="0" lvl="0" indent="0">
              <a:buNone/>
            </a:pPr>
            <a:r>
              <a:rPr lang="kk-KZ" sz="3200" dirty="0" smtClean="0">
                <a:solidFill>
                  <a:srgbClr val="002060"/>
                </a:solidFill>
                <a:latin typeface="Times New Roman" panose="02020603050405020304" pitchFamily="18" charset="0"/>
                <a:cs typeface="Times New Roman" panose="02020603050405020304" pitchFamily="18" charset="0"/>
              </a:rPr>
              <a:t>-келесі </a:t>
            </a:r>
            <a:r>
              <a:rPr lang="kk-KZ" sz="3200" dirty="0">
                <a:solidFill>
                  <a:srgbClr val="002060"/>
                </a:solidFill>
                <a:latin typeface="Times New Roman" panose="02020603050405020304" pitchFamily="18" charset="0"/>
                <a:cs typeface="Times New Roman" panose="02020603050405020304" pitchFamily="18" charset="0"/>
              </a:rPr>
              <a:t>жыл бюджетін (қаңтардан желтоқсанға дейін) сәйкесінше бақылау кезеңдеріне бөледі, </a:t>
            </a:r>
            <a:r>
              <a:rPr lang="kk-KZ" sz="3200" dirty="0" smtClean="0">
                <a:solidFill>
                  <a:srgbClr val="002060"/>
                </a:solidFill>
                <a:latin typeface="Times New Roman" panose="02020603050405020304" pitchFamily="18" charset="0"/>
                <a:cs typeface="Times New Roman" panose="02020603050405020304" pitchFamily="18" charset="0"/>
              </a:rPr>
              <a:t>м/ы</a:t>
            </a:r>
            <a:r>
              <a:rPr lang="kk-KZ" sz="3200" dirty="0">
                <a:solidFill>
                  <a:srgbClr val="002060"/>
                </a:solidFill>
                <a:latin typeface="Times New Roman" panose="02020603050405020304" pitchFamily="18" charset="0"/>
                <a:cs typeface="Times New Roman" panose="02020603050405020304" pitchFamily="18" charset="0"/>
              </a:rPr>
              <a:t>, тоқсанға. </a:t>
            </a:r>
            <a:endParaRPr lang="ru-RU" sz="3200" dirty="0">
              <a:solidFill>
                <a:srgbClr val="002060"/>
              </a:solidFill>
              <a:latin typeface="Times New Roman" panose="02020603050405020304" pitchFamily="18" charset="0"/>
              <a:cs typeface="Times New Roman" panose="02020603050405020304" pitchFamily="18" charset="0"/>
            </a:endParaRPr>
          </a:p>
          <a:p>
            <a:pPr marL="0" lvl="0" indent="0">
              <a:buNone/>
            </a:pPr>
            <a:r>
              <a:rPr lang="kk-KZ" sz="3200" dirty="0" smtClean="0">
                <a:solidFill>
                  <a:srgbClr val="002060"/>
                </a:solidFill>
                <a:latin typeface="Times New Roman" panose="02020603050405020304" pitchFamily="18" charset="0"/>
                <a:cs typeface="Times New Roman" panose="02020603050405020304" pitchFamily="18" charset="0"/>
              </a:rPr>
              <a:t>- бірінші </a:t>
            </a:r>
            <a:r>
              <a:rPr lang="kk-KZ" sz="3200" dirty="0">
                <a:solidFill>
                  <a:srgbClr val="002060"/>
                </a:solidFill>
                <a:latin typeface="Times New Roman" panose="02020603050405020304" pitchFamily="18" charset="0"/>
                <a:cs typeface="Times New Roman" panose="02020603050405020304" pitchFamily="18" charset="0"/>
              </a:rPr>
              <a:t>бақылау кезеңінің аяғында (31 наурыз) кезең нәтижелерін бюджетпен салыстырады. Талдау негізіне сәйкес жасалған қорытынды қалған бақылау кезеңіне арналған бюджетті жаңарту үшін және келесі үш ай бюджетіне қосу үшін қолданады. Осыған сай, кәсіпорында  тағы да келесі жылға бюджет пайда болады (бұл жолы сәуірден наурызға дейін).</a:t>
            </a:r>
            <a:endParaRPr lang="ru-RU" sz="3200" dirty="0">
              <a:solidFill>
                <a:srgbClr val="002060"/>
              </a:solidFill>
              <a:latin typeface="Times New Roman" panose="02020603050405020304" pitchFamily="18" charset="0"/>
              <a:cs typeface="Times New Roman" panose="02020603050405020304" pitchFamily="18" charset="0"/>
            </a:endParaRPr>
          </a:p>
          <a:p>
            <a:pPr marL="0" lvl="0" indent="0">
              <a:buNone/>
            </a:pPr>
            <a:r>
              <a:rPr lang="kk-KZ" sz="3200" dirty="0" smtClean="0">
                <a:solidFill>
                  <a:srgbClr val="002060"/>
                </a:solidFill>
                <a:latin typeface="Times New Roman" panose="02020603050405020304" pitchFamily="18" charset="0"/>
                <a:cs typeface="Times New Roman" panose="02020603050405020304" pitchFamily="18" charset="0"/>
              </a:rPr>
              <a:t>- жоспарлау </a:t>
            </a:r>
            <a:r>
              <a:rPr lang="kk-KZ" sz="3200" dirty="0">
                <a:solidFill>
                  <a:srgbClr val="002060"/>
                </a:solidFill>
                <a:latin typeface="Times New Roman" panose="02020603050405020304" pitchFamily="18" charset="0"/>
                <a:cs typeface="Times New Roman" panose="02020603050405020304" pitchFamily="18" charset="0"/>
              </a:rPr>
              <a:t>процесі үшайлық бақылау кезеңінің аяғында қайталанып отырады. </a:t>
            </a:r>
            <a:endParaRPr lang="ru-RU" sz="3200" dirty="0">
              <a:solidFill>
                <a:srgbClr val="002060"/>
              </a:solidFill>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982065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 y="406400"/>
            <a:ext cx="12090401" cy="6451600"/>
          </a:xfrm>
        </p:spPr>
        <p:txBody>
          <a:bodyPr>
            <a:normAutofit fontScale="92500"/>
          </a:bodyPr>
          <a:lstStyle/>
          <a:p>
            <a:pPr marL="0" indent="0">
              <a:buNone/>
            </a:pPr>
            <a:r>
              <a:rPr lang="kk-KZ" sz="3400" dirty="0" smtClean="0">
                <a:solidFill>
                  <a:srgbClr val="002060"/>
                </a:solidFill>
                <a:latin typeface="Times New Roman" panose="02020603050405020304" pitchFamily="18" charset="0"/>
                <a:cs typeface="Times New Roman" panose="02020603050405020304" pitchFamily="18" charset="0"/>
              </a:rPr>
              <a:t>	Қызметтің </a:t>
            </a:r>
            <a:r>
              <a:rPr lang="kk-KZ" sz="3400" dirty="0">
                <a:solidFill>
                  <a:srgbClr val="002060"/>
                </a:solidFill>
                <a:latin typeface="Times New Roman" panose="02020603050405020304" pitchFamily="18" charset="0"/>
                <a:cs typeface="Times New Roman" panose="02020603050405020304" pitchFamily="18" charset="0"/>
              </a:rPr>
              <a:t>барлық түрлері бюджетті құрған сайын қайта бағаланатын болса, бюджетті құрудың </a:t>
            </a:r>
            <a:r>
              <a:rPr lang="kk-KZ" sz="3400" b="1" i="1" dirty="0">
                <a:solidFill>
                  <a:srgbClr val="C00000"/>
                </a:solidFill>
                <a:latin typeface="Times New Roman" panose="02020603050405020304" pitchFamily="18" charset="0"/>
                <a:cs typeface="Times New Roman" panose="02020603050405020304" pitchFamily="18" charset="0"/>
              </a:rPr>
              <a:t>бұл әдісі нолдік нүктедегі бюджет </a:t>
            </a:r>
            <a:r>
              <a:rPr lang="kk-KZ" sz="3400" dirty="0">
                <a:solidFill>
                  <a:srgbClr val="002060"/>
                </a:solidFill>
                <a:latin typeface="Times New Roman" panose="02020603050405020304" pitchFamily="18" charset="0"/>
                <a:cs typeface="Times New Roman" panose="02020603050405020304" pitchFamily="18" charset="0"/>
              </a:rPr>
              <a:t>деп аталады. </a:t>
            </a:r>
            <a:r>
              <a:rPr lang="kk-KZ" sz="3400" dirty="0" smtClean="0">
                <a:solidFill>
                  <a:srgbClr val="002060"/>
                </a:solidFill>
                <a:latin typeface="Times New Roman" panose="02020603050405020304" pitchFamily="18" charset="0"/>
                <a:cs typeface="Times New Roman" panose="02020603050405020304" pitchFamily="18" charset="0"/>
              </a:rPr>
              <a:t>Әр </a:t>
            </a:r>
            <a:r>
              <a:rPr lang="kk-KZ" sz="3400" dirty="0">
                <a:solidFill>
                  <a:srgbClr val="002060"/>
                </a:solidFill>
                <a:latin typeface="Times New Roman" panose="02020603050405020304" pitchFamily="18" charset="0"/>
                <a:cs typeface="Times New Roman" panose="02020603050405020304" pitchFamily="18" charset="0"/>
              </a:rPr>
              <a:t>түрлі қызметтің жеке деңгейі бағаланады және таңдап алынған комбинация қолда бар ақша қаражаттарымен сәйкестендіріліп жүргізіледі. </a:t>
            </a:r>
            <a:endParaRPr lang="ru-RU" sz="3400" dirty="0">
              <a:solidFill>
                <a:srgbClr val="002060"/>
              </a:solidFill>
              <a:latin typeface="Times New Roman" panose="02020603050405020304" pitchFamily="18" charset="0"/>
              <a:cs typeface="Times New Roman" panose="02020603050405020304" pitchFamily="18" charset="0"/>
            </a:endParaRPr>
          </a:p>
          <a:p>
            <a:pPr marL="0" indent="0">
              <a:buNone/>
            </a:pPr>
            <a:r>
              <a:rPr lang="kk-KZ" sz="3400" dirty="0" smtClean="0">
                <a:solidFill>
                  <a:srgbClr val="002060"/>
                </a:solidFill>
                <a:latin typeface="Times New Roman" panose="02020603050405020304" pitchFamily="18" charset="0"/>
                <a:cs typeface="Times New Roman" panose="02020603050405020304" pitchFamily="18" charset="0"/>
              </a:rPr>
              <a:t>	Нолдік </a:t>
            </a:r>
            <a:r>
              <a:rPr lang="kk-KZ" sz="3400" dirty="0">
                <a:solidFill>
                  <a:srgbClr val="002060"/>
                </a:solidFill>
                <a:latin typeface="Times New Roman" panose="02020603050405020304" pitchFamily="18" charset="0"/>
                <a:cs typeface="Times New Roman" panose="02020603050405020304" pitchFamily="18" charset="0"/>
              </a:rPr>
              <a:t>нүктедегі бюджет ұйымның әрбір бөлімінің «нолден» немесе «басынан» жоспарланғанын талап етеді. Бұл әдіс жетекшілерді операциялық шығындардың барлық түрлерін, көрсетілген қызметтің деңгейін және көрсетілген қызмет бойынша шығындарын ескеруге мәжбүр етеді. </a:t>
            </a:r>
            <a:r>
              <a:rPr lang="kk-KZ" sz="3400" i="1" dirty="0">
                <a:solidFill>
                  <a:srgbClr val="002060"/>
                </a:solidFill>
                <a:latin typeface="Times New Roman" panose="02020603050405020304" pitchFamily="18" charset="0"/>
                <a:cs typeface="Times New Roman" panose="02020603050405020304" pitchFamily="18" charset="0"/>
              </a:rPr>
              <a:t>Көбінесе нолдік нүктедегі таңдау мүмкін емес және тиімді емес, сондай-ақ шаруашылық қызметтің әр түрлі деңгейін ескерген жөн. </a:t>
            </a:r>
            <a:endParaRPr lang="ru-RU" sz="3400" i="1" dirty="0">
              <a:solidFill>
                <a:srgbClr val="002060"/>
              </a:solidFill>
              <a:latin typeface="Times New Roman" panose="02020603050405020304" pitchFamily="18" charset="0"/>
              <a:cs typeface="Times New Roman" panose="02020603050405020304" pitchFamily="18" charset="0"/>
            </a:endParaRPr>
          </a:p>
          <a:p>
            <a:pPr marL="0" indent="0">
              <a:buNone/>
            </a:pPr>
            <a:r>
              <a:rPr lang="kk-KZ" sz="3400" dirty="0" smtClean="0">
                <a:solidFill>
                  <a:srgbClr val="002060"/>
                </a:solidFill>
                <a:latin typeface="Times New Roman" panose="02020603050405020304" pitchFamily="18" charset="0"/>
                <a:cs typeface="Times New Roman" panose="02020603050405020304" pitchFamily="18" charset="0"/>
              </a:rPr>
              <a:t>	Әрбір </a:t>
            </a:r>
            <a:r>
              <a:rPr lang="kk-KZ" sz="3400" dirty="0">
                <a:solidFill>
                  <a:srgbClr val="002060"/>
                </a:solidFill>
                <a:latin typeface="Times New Roman" panose="02020603050405020304" pitchFamily="18" charset="0"/>
                <a:cs typeface="Times New Roman" panose="02020603050405020304" pitchFamily="18" charset="0"/>
              </a:rPr>
              <a:t>қызмет деңгейіне ұсынылуы бойынша шығындар берілген және жиі сәйкес келетін қызмет деңгейінің негізінде бағаланады.</a:t>
            </a:r>
            <a:endParaRPr lang="ru-RU" sz="3400" dirty="0">
              <a:solidFill>
                <a:srgbClr val="002060"/>
              </a:solidFill>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904370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2"/>
          <p:cNvSpPr>
            <a:spLocks noGrp="1"/>
          </p:cNvSpPr>
          <p:nvPr>
            <p:ph idx="1"/>
          </p:nvPr>
        </p:nvSpPr>
        <p:spPr>
          <a:xfrm rot="19813120">
            <a:off x="1482192" y="2496541"/>
            <a:ext cx="9091216" cy="1018978"/>
          </a:xfrm>
        </p:spPr>
        <p:txBody>
          <a:bodyPr>
            <a:normAutofit/>
          </a:bodyPr>
          <a:lstStyle/>
          <a:p>
            <a:pPr>
              <a:buNone/>
            </a:pPr>
            <a:r>
              <a:rPr lang="kk-KZ" sz="6000" dirty="0">
                <a:solidFill>
                  <a:srgbClr val="002060"/>
                </a:solidFill>
                <a:latin typeface="Times New Roman" panose="02020603050405020304" pitchFamily="18" charset="0"/>
                <a:cs typeface="Times New Roman" panose="02020603050405020304" pitchFamily="18" charset="0"/>
              </a:rPr>
              <a:t>Назарларыңызға рахмет </a:t>
            </a:r>
            <a:r>
              <a:rPr lang="kk-KZ" sz="6000" dirty="0">
                <a:solidFill>
                  <a:srgbClr val="C00000"/>
                </a:solidFill>
                <a:latin typeface="Times New Roman" panose="02020603050405020304" pitchFamily="18" charset="0"/>
                <a:cs typeface="Times New Roman" panose="02020603050405020304" pitchFamily="18" charset="0"/>
                <a:sym typeface="Wingdings" panose="05000000000000000000" pitchFamily="2" charset="2"/>
              </a:rPr>
              <a:t></a:t>
            </a:r>
            <a:endParaRPr lang="ru-RU" sz="60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1496926"/>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TotalTime>
  <Words>381</Words>
  <Application>Microsoft Office PowerPoint</Application>
  <PresentationFormat>Широкоэкранный</PresentationFormat>
  <Paragraphs>45</Paragraphs>
  <Slides>11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11</vt:i4>
      </vt:variant>
    </vt:vector>
  </HeadingPairs>
  <TitlesOfParts>
    <vt:vector size="17" baseType="lpstr">
      <vt:lpstr>Arial</vt:lpstr>
      <vt:lpstr>Calibri</vt:lpstr>
      <vt:lpstr>Calibri Light</vt:lpstr>
      <vt:lpstr>Times New Roman</vt:lpstr>
      <vt:lpstr>Wingdings</vt:lpstr>
      <vt:lpstr>Тема Office</vt:lpstr>
      <vt:lpstr>Презентация PowerPoint</vt:lpstr>
      <vt:lpstr>Презентация PowerPoint</vt:lpstr>
      <vt:lpstr>Сырғымалы бюджет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3</cp:revision>
  <dcterms:created xsi:type="dcterms:W3CDTF">2020-04-12T17:12:18Z</dcterms:created>
  <dcterms:modified xsi:type="dcterms:W3CDTF">2020-04-12T17:39:58Z</dcterms:modified>
</cp:coreProperties>
</file>